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Nunito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uammar Saeed" initials="" lastIdx="3" clrIdx="0"/>
  <p:cmAuthor id="7" name="Slagell, Chris" initials="SC" lastIdx="1" clrIdx="7">
    <p:extLst>
      <p:ext uri="{19B8F6BF-5375-455C-9EA6-DF929625EA0E}">
        <p15:presenceInfo xmlns:p15="http://schemas.microsoft.com/office/powerpoint/2012/main" userId="S::cjs814@msstate.edu::b6ff01df-9965-4b75-9b58-8ec0a7113adc" providerId="AD"/>
      </p:ext>
    </p:extLst>
  </p:cmAuthor>
  <p:cmAuthor id="1" name="Zoe Fowler" initials="" lastIdx="1" clrIdx="1"/>
  <p:cmAuthor id="2" name="Chris Slagell" initials="" lastIdx="1" clrIdx="2"/>
  <p:cmAuthor id="3" name="Ryan Hopson" initials="" lastIdx="1" clrIdx="3"/>
  <p:cmAuthor id="4" name="Hopson, Ryan" initials="HR" lastIdx="1" clrIdx="4">
    <p:extLst>
      <p:ext uri="{19B8F6BF-5375-455C-9EA6-DF929625EA0E}">
        <p15:presenceInfo xmlns:p15="http://schemas.microsoft.com/office/powerpoint/2012/main" userId="S::rh1583@msstate.edu::88011bfa-adcf-4c3c-9aaf-46fb23c78c42" providerId="AD"/>
      </p:ext>
    </p:extLst>
  </p:cmAuthor>
  <p:cmAuthor id="5" name="Saeed, Muammar" initials="SM" lastIdx="6" clrIdx="5">
    <p:extLst>
      <p:ext uri="{19B8F6BF-5375-455C-9EA6-DF929625EA0E}">
        <p15:presenceInfo xmlns:p15="http://schemas.microsoft.com/office/powerpoint/2012/main" userId="S::mas1489@msstate.edu::58578182-b3f9-4128-ab12-d6564f645a97" providerId="AD"/>
      </p:ext>
    </p:extLst>
  </p:cmAuthor>
  <p:cmAuthor id="6" name="Fowler, Zoe" initials="FZ" lastIdx="3" clrIdx="6">
    <p:extLst>
      <p:ext uri="{19B8F6BF-5375-455C-9EA6-DF929625EA0E}">
        <p15:presenceInfo xmlns:p15="http://schemas.microsoft.com/office/powerpoint/2012/main" userId="S::zmf39@msstate.edu::e358f549-8da6-4719-a674-ecebd1fc929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88582E-FD8E-815F-D440-2734C9E00E25}" v="102" dt="2020-08-30T23:59:40.456"/>
    <p1510:client id="{0958979D-BE96-C5F6-ECBF-B46484BEDFB7}" v="543" dt="2020-08-30T22:46:19.565"/>
    <p1510:client id="{30B6F382-21CE-1AAB-A36D-F3B791BE1829}" v="26" dt="2020-08-31T23:45:24.751"/>
    <p1510:client id="{3D270DFD-934E-E6C1-EC1E-E3768FDB7CB4}" v="111" dt="2020-08-31T16:46:10.698"/>
    <p1510:client id="{51BFB704-FE16-F662-ECE1-2DB8197353A7}" v="9" dt="2020-08-24T02:00:43.171"/>
    <p1510:client id="{73359B67-4CE7-0BB2-2D25-C36A73834FF8}" v="23" dt="2020-08-30T23:03:38.064"/>
    <p1510:client id="{916EFBD0-F70A-45C1-19DC-E184925A7F9D}" v="171" dt="2020-08-30T23:36:09.063"/>
    <p1510:client id="{9E34BC1A-61A6-E916-9BAF-DCE13BC1737C}" v="10" dt="2020-08-31T03:09:11.642"/>
    <p1510:client id="{A210325E-2129-9B27-1A57-D528F2C8E80E}" v="2" dt="2020-08-31T18:09:54.181"/>
    <p1510:client id="{B79C0977-BC58-C47F-20D2-DABB83A62FF8}" v="549" dt="2020-08-30T22:45:53.566"/>
    <p1510:client id="{D2FE4921-424D-4CC7-374F-A5A6CB4719B3}" v="225" dt="2020-08-31T02:42:06.205"/>
    <p1510:client id="{D77DC105-7CB6-670C-FFF8-ACAB340FA2C3}" v="2" dt="2020-08-23T17:21:23.7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91491709a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91491709a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1491709a9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1491709a9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1491709a9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1491709a9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1491709a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1491709a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91491709a9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91491709a9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92451ba10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92451ba10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dbonedocs.com/benefits-of-physical-therapy/" TargetMode="External"/><Relationship Id="rId3" Type="http://schemas.openxmlformats.org/officeDocument/2006/relationships/hyperlink" Target="https://www.ocelco.com/store/pc/MRI-Non-Magnetic-Transfer-Gait-Belt-p13096.htm" TargetMode="External"/><Relationship Id="rId7" Type="http://schemas.openxmlformats.org/officeDocument/2006/relationships/hyperlink" Target="https://www.pinclipart.com/pindetail/ihboJxb_computer-with-positive-graph-clipart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favpng.com/png_view/license-infrared-symbol-sensor-png/c6Bm1yxd" TargetMode="External"/><Relationship Id="rId5" Type="http://schemas.openxmlformats.org/officeDocument/2006/relationships/hyperlink" Target="https://creazilla.com/nodes/22293-woman-is-walking-for-exercise-clipart" TargetMode="External"/><Relationship Id="rId10" Type="http://schemas.openxmlformats.org/officeDocument/2006/relationships/hyperlink" Target="http://www.pngmart.com/image/158799" TargetMode="External"/><Relationship Id="rId4" Type="http://schemas.openxmlformats.org/officeDocument/2006/relationships/hyperlink" Target="https://www.sciencephoto.com/media/1014006/view/markers-for-gait-analysis" TargetMode="External"/><Relationship Id="rId9" Type="http://schemas.openxmlformats.org/officeDocument/2006/relationships/hyperlink" Target="http://www.pngmart.com/image/12455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569432" y="1244243"/>
            <a:ext cx="6262982" cy="13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/>
              <a:t>GAS (Gait Analysis System)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2017875" y="3373783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Team Members:</a:t>
            </a:r>
            <a:endParaRPr sz="21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Zoe Fowler, Holiday Garrison, Ryan Hopson, Muammar Saeed, Chris Slagell</a:t>
            </a:r>
            <a:endParaRPr sz="1900"/>
          </a:p>
        </p:txBody>
      </p:sp>
      <p:sp>
        <p:nvSpPr>
          <p:cNvPr id="130" name="Google Shape;130;p13"/>
          <p:cNvSpPr txBox="1"/>
          <p:nvPr/>
        </p:nvSpPr>
        <p:spPr>
          <a:xfrm>
            <a:off x="585075" y="2202275"/>
            <a:ext cx="81573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Making physical therapy easier for everyone</a:t>
            </a:r>
            <a:endParaRPr i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1"/>
          </p:nvPr>
        </p:nvSpPr>
        <p:spPr>
          <a:xfrm>
            <a:off x="690150" y="1347066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30200">
              <a:buSzPts val="1600"/>
            </a:pPr>
            <a:r>
              <a:rPr lang="en" sz="1600"/>
              <a:t>Gait analysis is an assessment performed by physical therapists</a:t>
            </a:r>
            <a:endParaRPr lang="en-US"/>
          </a:p>
          <a:p>
            <a:pPr indent="-330200">
              <a:lnSpc>
                <a:spcPct val="114999"/>
              </a:lnSpc>
              <a:buSzPts val="1600"/>
            </a:pPr>
            <a:r>
              <a:rPr lang="en" sz="1600"/>
              <a:t>Important for correcting injuries</a:t>
            </a:r>
          </a:p>
          <a:p>
            <a:pPr indent="-330200">
              <a:lnSpc>
                <a:spcPct val="114999"/>
              </a:lnSpc>
              <a:buSzPts val="1600"/>
            </a:pPr>
            <a:r>
              <a:rPr lang="en" sz="1600"/>
              <a:t>Pre-existing methods are either expensive or do not record data</a:t>
            </a:r>
          </a:p>
          <a:p>
            <a:pPr indent="-330200">
              <a:lnSpc>
                <a:spcPct val="114999"/>
              </a:lnSpc>
              <a:buSzPts val="1600"/>
            </a:pPr>
            <a:r>
              <a:rPr lang="en" sz="1600"/>
              <a:t>No method to monitor patients outside therapy sessions</a:t>
            </a:r>
            <a:endParaRPr lang="en-US"/>
          </a:p>
          <a:p>
            <a:pPr indent="-330200">
              <a:lnSpc>
                <a:spcPct val="114999"/>
              </a:lnSpc>
              <a:buSzPts val="1600"/>
            </a:pPr>
            <a:r>
              <a:rPr lang="en" sz="1600"/>
              <a:t>Difficult to see whether patient is improving</a:t>
            </a:r>
          </a:p>
          <a:p>
            <a:pPr indent="-330200">
              <a:lnSpc>
                <a:spcPct val="114999"/>
              </a:lnSpc>
              <a:buSzPts val="1600"/>
            </a:pPr>
            <a:endParaRPr lang="en" sz="1600"/>
          </a:p>
          <a:p>
            <a:pPr indent="-330200">
              <a:buSzPts val="1600"/>
            </a:pPr>
            <a:endParaRPr lang="en" sz="1600"/>
          </a:p>
        </p:txBody>
      </p:sp>
      <p:sp>
        <p:nvSpPr>
          <p:cNvPr id="139" name="Google Shape;139;p14"/>
          <p:cNvSpPr txBox="1"/>
          <p:nvPr/>
        </p:nvSpPr>
        <p:spPr>
          <a:xfrm>
            <a:off x="1830170" y="4531388"/>
            <a:ext cx="441900" cy="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[1]</a:t>
            </a:r>
          </a:p>
        </p:txBody>
      </p:sp>
      <p:sp>
        <p:nvSpPr>
          <p:cNvPr id="140" name="Google Shape;140;p14"/>
          <p:cNvSpPr txBox="1"/>
          <p:nvPr/>
        </p:nvSpPr>
        <p:spPr>
          <a:xfrm>
            <a:off x="6687585" y="4501238"/>
            <a:ext cx="4419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[2]</a:t>
            </a:r>
          </a:p>
        </p:txBody>
      </p:sp>
      <p:pic>
        <p:nvPicPr>
          <p:cNvPr id="2" name="Picture 2" descr="A person and person posing for a picture&#10;&#10;Description automatically generated">
            <a:extLst>
              <a:ext uri="{FF2B5EF4-FFF2-40B4-BE49-F238E27FC236}">
                <a16:creationId xmlns:a16="http://schemas.microsoft.com/office/drawing/2014/main" id="{AFD47FC5-980D-4907-93CA-3DA82C844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54" r="-690" b="17065"/>
          <a:stretch/>
        </p:blipFill>
        <p:spPr>
          <a:xfrm>
            <a:off x="1025912" y="2914650"/>
            <a:ext cx="2038982" cy="16187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3" descr="A picture containing person, photo, wearing, person&#10;&#10;Description automatically generated">
            <a:extLst>
              <a:ext uri="{FF2B5EF4-FFF2-40B4-BE49-F238E27FC236}">
                <a16:creationId xmlns:a16="http://schemas.microsoft.com/office/drawing/2014/main" id="{8DEF4E0B-3121-4E01-9D35-974CDF022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5486" y="3029200"/>
            <a:ext cx="2262304" cy="15104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819150" y="134775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30200">
              <a:buSzPts val="1600"/>
            </a:pPr>
            <a:r>
              <a:rPr lang="en" sz="1600"/>
              <a:t>GAS is used for gait performance analysis</a:t>
            </a:r>
          </a:p>
          <a:p>
            <a:pPr indent="-330200">
              <a:buSzPts val="1600"/>
            </a:pPr>
            <a:r>
              <a:rPr lang="en" sz="1600"/>
              <a:t>Comprised of a comfortable belt and two snug ankle bracelets</a:t>
            </a:r>
          </a:p>
          <a:p>
            <a:pPr indent="-330200">
              <a:lnSpc>
                <a:spcPct val="114999"/>
              </a:lnSpc>
              <a:buSzPts val="1600"/>
            </a:pPr>
            <a:r>
              <a:rPr lang="en" sz="1600"/>
              <a:t>Uses sensors to record important walking data from the user</a:t>
            </a:r>
          </a:p>
          <a:p>
            <a:pPr indent="-330200">
              <a:buSzPts val="1600"/>
            </a:pPr>
            <a:r>
              <a:rPr lang="en" sz="1600"/>
              <a:t>Physical therapists can connect to GAS via USB with no required training</a:t>
            </a:r>
          </a:p>
          <a:p>
            <a:pPr indent="-330200">
              <a:buSzPts val="1600"/>
            </a:pPr>
            <a:r>
              <a:rPr lang="en" sz="1600"/>
              <a:t>Data displayed in helpful charts and graphs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44C95C-4ABB-4A43-9138-B681F66BF397}"/>
              </a:ext>
            </a:extLst>
          </p:cNvPr>
          <p:cNvSpPr txBox="1"/>
          <p:nvPr/>
        </p:nvSpPr>
        <p:spPr>
          <a:xfrm>
            <a:off x="1443038" y="4565378"/>
            <a:ext cx="457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tx2">
                    <a:lumMod val="75000"/>
                  </a:schemeClr>
                </a:solidFill>
              </a:rPr>
              <a:t>[3]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E0290CA-B4B4-4EB4-8909-AC1B8150D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6974" y="3041275"/>
            <a:ext cx="1704744" cy="14933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AEEDCB-0194-4D04-AE20-A0A4ED915122}"/>
              </a:ext>
            </a:extLst>
          </p:cNvPr>
          <p:cNvSpPr txBox="1"/>
          <p:nvPr/>
        </p:nvSpPr>
        <p:spPr>
          <a:xfrm>
            <a:off x="7401970" y="4565378"/>
            <a:ext cx="457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tx2">
                    <a:lumMod val="75000"/>
                  </a:schemeClr>
                </a:solidFill>
              </a:rPr>
              <a:t>[5]</a:t>
            </a:r>
          </a:p>
        </p:txBody>
      </p:sp>
      <p:pic>
        <p:nvPicPr>
          <p:cNvPr id="10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F689C4F7-4D57-4E31-9FE6-2FF6A446A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9019" y="2893218"/>
            <a:ext cx="1785938" cy="17930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85E706-FDB5-4E54-8763-5395BA4AC3F0}"/>
              </a:ext>
            </a:extLst>
          </p:cNvPr>
          <p:cNvSpPr txBox="1"/>
          <p:nvPr/>
        </p:nvSpPr>
        <p:spPr>
          <a:xfrm>
            <a:off x="4191024" y="4565376"/>
            <a:ext cx="457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tx2">
                    <a:lumMod val="75000"/>
                  </a:schemeClr>
                </a:solidFill>
              </a:rPr>
              <a:t>[4]</a:t>
            </a:r>
          </a:p>
        </p:txBody>
      </p:sp>
      <p:pic>
        <p:nvPicPr>
          <p:cNvPr id="11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E8E2A72B-3571-4FFC-BACE-701234EEA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7647" y="2993231"/>
            <a:ext cx="895113" cy="15859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</a:t>
            </a:r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Physical therapists</a:t>
            </a:r>
            <a:endParaRPr sz="1600"/>
          </a:p>
          <a:p>
            <a:pPr indent="-330200">
              <a:lnSpc>
                <a:spcPct val="114999"/>
              </a:lnSpc>
              <a:buSzPts val="1600"/>
            </a:pPr>
            <a:endParaRPr lang="en" sz="1600"/>
          </a:p>
          <a:p>
            <a:pPr indent="-330200">
              <a:lnSpc>
                <a:spcPct val="114999"/>
              </a:lnSpc>
              <a:buSzPts val="1600"/>
            </a:pPr>
            <a:r>
              <a:rPr lang="en" sz="1600"/>
              <a:t>Home care professionals</a:t>
            </a:r>
          </a:p>
          <a:p>
            <a:pPr indent="-330200">
              <a:lnSpc>
                <a:spcPct val="114999"/>
              </a:lnSpc>
              <a:buSzPts val="1600"/>
            </a:pPr>
            <a:endParaRPr lang="en" sz="1600"/>
          </a:p>
          <a:p>
            <a:pPr indent="-330200">
              <a:buSzPts val="1600"/>
            </a:pPr>
            <a:r>
              <a:rPr lang="en" sz="1600"/>
              <a:t>Outpatient therapy</a:t>
            </a:r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725" y="838788"/>
            <a:ext cx="5111373" cy="346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6"/>
          <p:cNvSpPr txBox="1"/>
          <p:nvPr/>
        </p:nvSpPr>
        <p:spPr>
          <a:xfrm>
            <a:off x="6007463" y="4438725"/>
            <a:ext cx="4419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[6]</a:t>
            </a:r>
            <a:endParaRPr lang="en-US">
              <a:solidFill>
                <a:schemeClr val="tx2">
                  <a:lumMod val="75000"/>
                </a:schemeClr>
              </a:solidFill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 Strategy</a:t>
            </a:r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body" idx="1"/>
          </p:nvPr>
        </p:nvSpPr>
        <p:spPr>
          <a:xfrm>
            <a:off x="826119" y="1712559"/>
            <a:ext cx="4101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30200">
              <a:buSzPts val="1600"/>
            </a:pPr>
            <a:r>
              <a:rPr lang="en" sz="1600"/>
              <a:t>Reach out to physical therapists who work in outpatient therapy</a:t>
            </a:r>
            <a:endParaRPr lang="en-US" sz="1600"/>
          </a:p>
          <a:p>
            <a:pPr indent="-330200">
              <a:lnSpc>
                <a:spcPct val="114999"/>
              </a:lnSpc>
              <a:buSzPts val="1600"/>
            </a:pPr>
            <a:endParaRPr lang="en" sz="1600"/>
          </a:p>
          <a:p>
            <a:pPr indent="-330200">
              <a:buSzPts val="1600"/>
            </a:pPr>
            <a:r>
              <a:rPr lang="en" sz="1600"/>
              <a:t>Upload simple video demonstrations </a:t>
            </a:r>
          </a:p>
          <a:p>
            <a:pPr indent="-330200">
              <a:lnSpc>
                <a:spcPct val="114999"/>
              </a:lnSpc>
              <a:buSzPts val="1600"/>
            </a:pPr>
            <a:endParaRPr lang="en" sz="1600"/>
          </a:p>
          <a:p>
            <a:pPr indent="-330200">
              <a:buSzPts val="1600"/>
            </a:pPr>
            <a:r>
              <a:rPr lang="en" sz="1600"/>
              <a:t>Test the product with various users</a:t>
            </a:r>
          </a:p>
          <a:p>
            <a:pPr indent="-330200">
              <a:lnSpc>
                <a:spcPct val="114999"/>
              </a:lnSpc>
              <a:buSzPts val="1600"/>
            </a:pPr>
            <a:endParaRPr lang="en" sz="1600"/>
          </a:p>
          <a:p>
            <a:pPr indent="-330200">
              <a:lnSpc>
                <a:spcPct val="114999"/>
              </a:lnSpc>
              <a:buSzPts val="1600"/>
            </a:pPr>
            <a:r>
              <a:rPr lang="en" sz="1600"/>
              <a:t>Offer a free trial period for outpatient therapy companies</a:t>
            </a:r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0165" y="402713"/>
            <a:ext cx="3904224" cy="403601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7"/>
          <p:cNvSpPr txBox="1"/>
          <p:nvPr/>
        </p:nvSpPr>
        <p:spPr>
          <a:xfrm>
            <a:off x="6646238" y="4570875"/>
            <a:ext cx="4521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[7]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Competitive Advantage</a:t>
            </a:r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819150" y="1210947"/>
            <a:ext cx="7505700" cy="2563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lnSpc>
                <a:spcPct val="150000"/>
              </a:lnSpc>
              <a:buSzPts val="1600"/>
              <a:buNone/>
            </a:pPr>
            <a:endParaRPr lang="en" sz="1600"/>
          </a:p>
          <a:p>
            <a:pPr indent="-330200">
              <a:lnSpc>
                <a:spcPct val="100000"/>
              </a:lnSpc>
              <a:buSzPts val="1600"/>
            </a:pPr>
            <a:r>
              <a:rPr lang="en" sz="1600"/>
              <a:t>There is no inexpensive, convenient technology to analyze gait </a:t>
            </a:r>
            <a:endParaRPr lang="en-US"/>
          </a:p>
          <a:p>
            <a:pPr indent="-330200">
              <a:lnSpc>
                <a:spcPct val="100000"/>
              </a:lnSpc>
              <a:buSzPts val="1600"/>
            </a:pPr>
            <a:endParaRPr lang="en" sz="1600"/>
          </a:p>
          <a:p>
            <a:pPr indent="-330200">
              <a:lnSpc>
                <a:spcPct val="100000"/>
              </a:lnSpc>
              <a:buSzPts val="1600"/>
            </a:pPr>
            <a:r>
              <a:rPr lang="en" sz="1600"/>
              <a:t>GAS provides a hands-off approach to track user progress</a:t>
            </a:r>
            <a:endParaRPr lang="en-US"/>
          </a:p>
          <a:p>
            <a:pPr indent="-330200">
              <a:lnSpc>
                <a:spcPct val="100000"/>
              </a:lnSpc>
              <a:buSzPts val="1600"/>
            </a:pPr>
            <a:endParaRPr lang="en" sz="1600"/>
          </a:p>
          <a:p>
            <a:pPr indent="-330200">
              <a:lnSpc>
                <a:spcPct val="100000"/>
              </a:lnSpc>
              <a:buSzPts val="1600"/>
            </a:pPr>
            <a:r>
              <a:rPr lang="en" sz="1600"/>
              <a:t>Users are only tasked with turning the device on and off</a:t>
            </a:r>
          </a:p>
          <a:p>
            <a:pPr indent="-330200">
              <a:lnSpc>
                <a:spcPct val="100000"/>
              </a:lnSpc>
            </a:pPr>
            <a:endParaRPr lang="en" sz="1600"/>
          </a:p>
          <a:p>
            <a:pPr indent="-330200">
              <a:lnSpc>
                <a:spcPct val="100000"/>
              </a:lnSpc>
            </a:pPr>
            <a:r>
              <a:rPr lang="en" sz="1600"/>
              <a:t>Users wear the device exclusively during therapy walking sessions</a:t>
            </a:r>
          </a:p>
          <a:p>
            <a:pPr indent="-330200">
              <a:lnSpc>
                <a:spcPct val="100000"/>
              </a:lnSpc>
            </a:pPr>
            <a:endParaRPr lang="en" sz="1600"/>
          </a:p>
          <a:p>
            <a:pPr indent="-330200"/>
            <a:endParaRPr lang="en" sz="1600"/>
          </a:p>
          <a:p>
            <a:pPr marL="0" indent="0">
              <a:spcBef>
                <a:spcPts val="1600"/>
              </a:spcBef>
              <a:buNone/>
            </a:pPr>
            <a:endParaRPr lang="en" sz="160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lang="en" sz="1600"/>
          </a:p>
        </p:txBody>
      </p:sp>
      <p:pic>
        <p:nvPicPr>
          <p:cNvPr id="175" name="Google Shape;1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717" y="3570292"/>
            <a:ext cx="3496107" cy="1614183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8"/>
          <p:cNvSpPr txBox="1"/>
          <p:nvPr/>
        </p:nvSpPr>
        <p:spPr>
          <a:xfrm>
            <a:off x="880382" y="4586993"/>
            <a:ext cx="4521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[8]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>
            <a:spLocks noGrp="1"/>
          </p:cNvSpPr>
          <p:nvPr>
            <p:ph type="title"/>
          </p:nvPr>
        </p:nvSpPr>
        <p:spPr>
          <a:xfrm>
            <a:off x="819150" y="403575"/>
            <a:ext cx="75057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Credits</a:t>
            </a:r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body" idx="1"/>
          </p:nvPr>
        </p:nvSpPr>
        <p:spPr>
          <a:xfrm>
            <a:off x="819150" y="1278975"/>
            <a:ext cx="7505700" cy="33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292100">
              <a:buSzPts val="1000"/>
              <a:buAutoNum type="arabicParenBoth"/>
            </a:pPr>
            <a:r>
              <a:rPr lang="en" sz="1000"/>
              <a:t>“MRI Non-Magnetic Transfer / Gait Belt.” </a:t>
            </a:r>
            <a:r>
              <a:rPr lang="en" sz="800">
                <a:hlinkClick r:id="rId3"/>
              </a:rPr>
              <a:t>https://www.ocelco.com/store/pc/MRI-Non-Magnetic-Transfer-Gait-Belt-p13096.htm</a:t>
            </a:r>
            <a:r>
              <a:rPr lang="en" sz="1000"/>
              <a:t> [Accessed 08/30/2020].</a:t>
            </a:r>
            <a:endParaRPr lang="en-US" sz="1000"/>
          </a:p>
          <a:p>
            <a:pPr indent="-292100">
              <a:buSzPts val="1000"/>
              <a:buAutoNum type="arabicParenBoth"/>
            </a:pPr>
            <a:r>
              <a:rPr lang="en" sz="1000"/>
              <a:t>“Markers for gait analysis.” </a:t>
            </a:r>
            <a:r>
              <a:rPr lang="en" sz="800">
                <a:ea typeface="Arial"/>
                <a:sym typeface="Arial"/>
                <a:hlinkClick r:id="rId4"/>
              </a:rPr>
              <a:t>https://www.sciencephoto.com/media/1014006/view/markers-for-gait-analysis</a:t>
            </a:r>
            <a:r>
              <a:rPr lang="en" sz="1000"/>
              <a:t> [Accessed 08/30/2020].</a:t>
            </a:r>
            <a:endParaRPr sz="1000"/>
          </a:p>
          <a:p>
            <a:pPr indent="-292100">
              <a:lnSpc>
                <a:spcPct val="114999"/>
              </a:lnSpc>
              <a:buSzPts val="1000"/>
              <a:buAutoNum type="arabicParenBoth"/>
            </a:pPr>
            <a:r>
              <a:rPr lang="en" sz="1000">
                <a:solidFill>
                  <a:srgbClr val="233A44"/>
                </a:solidFill>
              </a:rPr>
              <a:t>"Woman is Walking." </a:t>
            </a:r>
            <a:r>
              <a:rPr lang="en" sz="800">
                <a:hlinkClick r:id="rId5"/>
              </a:rPr>
              <a:t>https://creazilla.com/nodes/22293-woman-is-walking-for-exercise-clipart</a:t>
            </a:r>
            <a:r>
              <a:rPr lang="en" sz="1000"/>
              <a:t> [Accessed 08/30/2020].</a:t>
            </a:r>
          </a:p>
          <a:p>
            <a:pPr indent="-292100">
              <a:lnSpc>
                <a:spcPct val="114999"/>
              </a:lnSpc>
              <a:buSzPts val="1000"/>
              <a:buAutoNum type="arabicParenBoth"/>
            </a:pPr>
            <a:r>
              <a:rPr lang="en" sz="1000">
                <a:solidFill>
                  <a:srgbClr val="233A44"/>
                </a:solidFill>
              </a:rPr>
              <a:t>"Infrared Sensor Symbol." </a:t>
            </a:r>
            <a:r>
              <a:rPr lang="en" sz="800">
                <a:hlinkClick r:id="rId6"/>
              </a:rPr>
              <a:t>https://favpng.com/png_view/license-infrared-symbol-sensor-png/c6Bm1yxd</a:t>
            </a:r>
            <a:r>
              <a:rPr lang="en" sz="1000"/>
              <a:t> [Accessed 08/30/2020].</a:t>
            </a:r>
            <a:endParaRPr lang="en" sz="1000">
              <a:solidFill>
                <a:srgbClr val="233A44"/>
              </a:solidFill>
            </a:endParaRPr>
          </a:p>
          <a:p>
            <a:pPr indent="-292100">
              <a:lnSpc>
                <a:spcPct val="114999"/>
              </a:lnSpc>
              <a:buSzPts val="1000"/>
              <a:buAutoNum type="arabicParenBoth"/>
            </a:pPr>
            <a:r>
              <a:rPr lang="en" sz="1000">
                <a:solidFill>
                  <a:srgbClr val="233A44"/>
                </a:solidFill>
              </a:rPr>
              <a:t>"Computer with Positive Graph Clipart." </a:t>
            </a:r>
            <a:r>
              <a:rPr lang="en" sz="800">
                <a:hlinkClick r:id="rId7"/>
              </a:rPr>
              <a:t>https://www.pinclipart.com/pindetail/ihboJxb_computer-with-positive-graph-clipart/</a:t>
            </a:r>
            <a:r>
              <a:rPr lang="en" sz="800"/>
              <a:t> </a:t>
            </a:r>
            <a:r>
              <a:rPr lang="en" sz="1000"/>
              <a:t>[Accessed 08/30/2020].</a:t>
            </a:r>
            <a:endParaRPr lang="en" sz="1000">
              <a:solidFill>
                <a:srgbClr val="233A44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arenBoth"/>
            </a:pPr>
            <a:r>
              <a:rPr lang="en" sz="1000">
                <a:solidFill>
                  <a:srgbClr val="233A44"/>
                </a:solidFill>
              </a:rPr>
              <a:t>“</a:t>
            </a:r>
            <a:r>
              <a:rPr lang="en" sz="1000"/>
              <a:t>Benefits of Physical Therapy.” </a:t>
            </a:r>
            <a:r>
              <a:rPr lang="en" sz="800" u="sng">
                <a:solidFill>
                  <a:schemeClr val="hlink"/>
                </a:solidFill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https://www.mdbonedocs.com/benefits-of-physical-therapy/</a:t>
            </a:r>
            <a:r>
              <a:rPr lang="en" sz="900">
                <a:ea typeface="Arial"/>
                <a:cs typeface="Arial"/>
                <a:sym typeface="Arial"/>
              </a:rPr>
              <a:t> </a:t>
            </a:r>
            <a:r>
              <a:rPr lang="en" sz="1000"/>
              <a:t>[Accessed 08/20/2020].</a:t>
            </a:r>
            <a:endParaRPr sz="1000"/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arenBoth"/>
            </a:pPr>
            <a:r>
              <a:rPr lang="en" sz="1000"/>
              <a:t>“Digital Marketing PNG Transparent Image.” </a:t>
            </a:r>
            <a:r>
              <a:rPr lang="en" sz="800" u="sng">
                <a:solidFill>
                  <a:schemeClr val="hlink"/>
                </a:solidFill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http://www.pngmart.com/image/124556</a:t>
            </a:r>
            <a:r>
              <a:rPr lang="en" sz="1000"/>
              <a:t> [Accessed 08/20/2020].</a:t>
            </a:r>
            <a:endParaRPr sz="1000"/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arenBoth"/>
            </a:pPr>
            <a:r>
              <a:rPr lang="en" sz="1000"/>
              <a:t>“Competition PNG HD.” </a:t>
            </a:r>
            <a:r>
              <a:rPr lang="en" sz="800" u="sng">
                <a:solidFill>
                  <a:schemeClr val="hlink"/>
                </a:solidFill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http://www.pngmart.com/image/158799</a:t>
            </a:r>
            <a:r>
              <a:rPr lang="en" sz="1000"/>
              <a:t> [Accessed 08/23/2020].</a:t>
            </a:r>
            <a:endParaRPr sz="1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7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Shift</vt:lpstr>
      <vt:lpstr>GAS (Gait Analysis System)</vt:lpstr>
      <vt:lpstr>Problem</vt:lpstr>
      <vt:lpstr>Solution</vt:lpstr>
      <vt:lpstr>Customer</vt:lpstr>
      <vt:lpstr>Marketing Strategy</vt:lpstr>
      <vt:lpstr>Competitive Advantage</vt:lpstr>
      <vt:lpstr>Image 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Balance Belt</dc:title>
  <cp:revision>4</cp:revision>
  <dcterms:modified xsi:type="dcterms:W3CDTF">2020-08-31T23:47:03Z</dcterms:modified>
</cp:coreProperties>
</file>

<file path=docProps/thumbnail.jpeg>
</file>